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D4D4D"/>
    <a:srgbClr val="E5E5E5"/>
    <a:srgbClr val="00A9E0"/>
    <a:srgbClr val="FE000C"/>
    <a:srgbClr val="B9000C"/>
    <a:srgbClr val="1B85B9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D8569E-7ECB-FB5D-3E98-8374D472A074}" v="603" dt="2025-10-18T15:48:28.8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59127" autoAdjust="0"/>
  </p:normalViewPr>
  <p:slideViewPr>
    <p:cSldViewPr showGuides="1">
      <p:cViewPr varScale="1">
        <p:scale>
          <a:sx n="93" d="100"/>
          <a:sy n="93" d="100"/>
        </p:scale>
        <p:origin x="2696" y="76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howGuides="1">
      <p:cViewPr varScale="1">
        <p:scale>
          <a:sx n="105" d="100"/>
          <a:sy n="105" d="100"/>
        </p:scale>
        <p:origin x="327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fld id="{5CF3FF1D-F075-41F6-B290-07919A4348D8}" type="slidenum">
              <a:rPr lang="cs-CZ" altLang="cs-CZ"/>
              <a:pPr/>
              <a:t>‹#›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567820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cs-CZ" noProof="0"/>
              <a:t>Klepnutím lze upravit styly předlohy textu.</a:t>
            </a:r>
          </a:p>
          <a:p>
            <a:pPr lvl="1"/>
            <a:r>
              <a:rPr lang="cs-CZ" noProof="0"/>
              <a:t>Druhá úroveň</a:t>
            </a:r>
          </a:p>
          <a:p>
            <a:pPr lvl="2"/>
            <a:r>
              <a:rPr lang="cs-CZ" noProof="0"/>
              <a:t>Třetí úroveň</a:t>
            </a:r>
          </a:p>
          <a:p>
            <a:pPr lvl="3"/>
            <a:r>
              <a:rPr lang="cs-CZ" noProof="0"/>
              <a:t>Čtvrtá úroveň</a:t>
            </a:r>
          </a:p>
          <a:p>
            <a:pPr lvl="4"/>
            <a:r>
              <a:rPr lang="cs-CZ" noProof="0"/>
              <a:t>Pátá úroveň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fld id="{511FA9D6-BDC7-4110-B055-029A3A5CC98B}" type="slidenum">
              <a:rPr lang="cs-CZ" altLang="cs-CZ"/>
              <a:pPr/>
              <a:t>‹#›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6150432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>
                <a:latin typeface="Century Gothic"/>
              </a:rPr>
              <a:t>Další fraktály mohou být variace na již zmíněné (</a:t>
            </a:r>
            <a:r>
              <a:rPr lang="cs-CZ" dirty="0" err="1">
                <a:latin typeface="Century Gothic"/>
              </a:rPr>
              <a:t>burning</a:t>
            </a:r>
            <a:r>
              <a:rPr lang="cs-CZ" dirty="0">
                <a:latin typeface="Century Gothic"/>
              </a:rPr>
              <a:t> </a:t>
            </a:r>
            <a:r>
              <a:rPr lang="cs-CZ" dirty="0" err="1">
                <a:latin typeface="Century Gothic"/>
              </a:rPr>
              <a:t>ship</a:t>
            </a:r>
            <a:r>
              <a:rPr lang="cs-CZ" dirty="0">
                <a:latin typeface="Century Gothic"/>
              </a:rPr>
              <a:t> </a:t>
            </a:r>
            <a:r>
              <a:rPr lang="cs-CZ" dirty="0" err="1">
                <a:latin typeface="Century Gothic"/>
              </a:rPr>
              <a:t>fractal</a:t>
            </a:r>
            <a:r>
              <a:rPr lang="cs-CZ" dirty="0">
                <a:latin typeface="Century Gothic"/>
              </a:rPr>
              <a:t>) nebo třeba založené na simulaci chaotických systémů (double </a:t>
            </a:r>
            <a:r>
              <a:rPr lang="cs-CZ" dirty="0" err="1">
                <a:latin typeface="Century Gothic"/>
              </a:rPr>
              <a:t>pendulum</a:t>
            </a:r>
            <a:r>
              <a:rPr lang="cs-CZ" dirty="0">
                <a:latin typeface="Century Gothic"/>
              </a:rPr>
              <a:t>) (ty by šlo animovat)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FA9D6-BDC7-4110-B055-029A3A5CC98B}" type="slidenum">
              <a:rPr lang="cs-CZ" altLang="cs-CZ" smtClean="0"/>
              <a:pPr/>
              <a:t>2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1899756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 dirty="0">
                <a:latin typeface="Calibri"/>
                <a:ea typeface="Calibri"/>
                <a:cs typeface="Calibri"/>
              </a:rPr>
              <a:t>Hlavní </a:t>
            </a:r>
            <a:r>
              <a:rPr lang="en-US" dirty="0" err="1">
                <a:latin typeface="Calibri"/>
                <a:ea typeface="Calibri"/>
                <a:cs typeface="Calibri"/>
              </a:rPr>
              <a:t>pohled</a:t>
            </a:r>
            <a:r>
              <a:rPr lang="en-US" dirty="0">
                <a:latin typeface="Calibri"/>
                <a:ea typeface="Calibri"/>
                <a:cs typeface="Calibri"/>
              </a:rPr>
              <a:t> s </a:t>
            </a:r>
            <a:r>
              <a:rPr lang="en-US" dirty="0" err="1">
                <a:latin typeface="Calibri"/>
                <a:ea typeface="Calibri"/>
                <a:cs typeface="Calibri"/>
              </a:rPr>
              <a:t>fraktálem</a:t>
            </a:r>
            <a:r>
              <a:rPr lang="en-US" dirty="0">
                <a:latin typeface="Calibri"/>
                <a:ea typeface="Calibri"/>
                <a:cs typeface="Calibri"/>
              </a:rPr>
              <a:t> je </a:t>
            </a:r>
            <a:r>
              <a:rPr lang="en-US" dirty="0" err="1">
                <a:latin typeface="Calibri"/>
                <a:ea typeface="Calibri"/>
                <a:cs typeface="Calibri"/>
              </a:rPr>
              <a:t>znázorněný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modře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Postranní</a:t>
            </a:r>
            <a:r>
              <a:rPr lang="en-US" dirty="0">
                <a:latin typeface="Calibri"/>
                <a:ea typeface="Calibri"/>
                <a:cs typeface="Calibri"/>
              </a:rPr>
              <a:t> panel s </a:t>
            </a:r>
            <a:r>
              <a:rPr lang="en-US" dirty="0" err="1">
                <a:latin typeface="Calibri"/>
                <a:ea typeface="Calibri"/>
                <a:cs typeface="Calibri"/>
              </a:rPr>
              <a:t>parametry</a:t>
            </a:r>
            <a:r>
              <a:rPr lang="en-US" dirty="0">
                <a:latin typeface="Calibri"/>
                <a:ea typeface="Calibri"/>
                <a:cs typeface="Calibri"/>
              </a:rPr>
              <a:t> je </a:t>
            </a:r>
            <a:r>
              <a:rPr lang="en-US" dirty="0" err="1">
                <a:latin typeface="Calibri"/>
                <a:ea typeface="Calibri"/>
                <a:cs typeface="Calibri"/>
              </a:rPr>
              <a:t>znázorněný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světle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šedou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Řádek</a:t>
            </a:r>
            <a:r>
              <a:rPr lang="en-US" dirty="0">
                <a:latin typeface="Calibri"/>
                <a:ea typeface="Calibri"/>
                <a:cs typeface="Calibri"/>
              </a:rPr>
              <a:t> s </a:t>
            </a:r>
            <a:r>
              <a:rPr lang="en-US" dirty="0" err="1">
                <a:latin typeface="Calibri"/>
                <a:ea typeface="Calibri"/>
                <a:cs typeface="Calibri"/>
              </a:rPr>
              <a:t>příkazem</a:t>
            </a:r>
            <a:r>
              <a:rPr lang="en-US" dirty="0">
                <a:latin typeface="Calibri"/>
                <a:ea typeface="Calibri"/>
                <a:cs typeface="Calibri"/>
              </a:rPr>
              <a:t> je </a:t>
            </a:r>
            <a:r>
              <a:rPr lang="en-US" dirty="0" err="1">
                <a:latin typeface="Calibri"/>
                <a:ea typeface="Calibri"/>
                <a:cs typeface="Calibri"/>
              </a:rPr>
              <a:t>znázorněný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tmavě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šedou</a:t>
            </a:r>
            <a:r>
              <a:rPr lang="en-US" dirty="0">
                <a:latin typeface="Calibri"/>
                <a:ea typeface="Calibri"/>
                <a:cs typeface="Calibri"/>
              </a:rPr>
              <a:t>. </a:t>
            </a:r>
            <a:r>
              <a:rPr lang="en-US" dirty="0" err="1">
                <a:latin typeface="Calibri"/>
                <a:ea typeface="Calibri"/>
                <a:cs typeface="Calibri"/>
              </a:rPr>
              <a:t>Zobrazen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bude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jen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když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píše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nějaký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dlouhý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příkaz</a:t>
            </a:r>
            <a:r>
              <a:rPr lang="en-US" dirty="0"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latin typeface="Calibri"/>
                <a:ea typeface="Calibri"/>
                <a:cs typeface="Calibri"/>
              </a:rPr>
              <a:t>krátké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příkazy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zobrazují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jen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přes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šířku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postranního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panelu</a:t>
            </a:r>
            <a:r>
              <a:rPr lang="en-US" dirty="0">
                <a:latin typeface="Calibri"/>
                <a:ea typeface="Calibri"/>
                <a:cs typeface="Calibri"/>
              </a:rPr>
              <a:t>.</a:t>
            </a:r>
          </a:p>
          <a:p>
            <a:pPr marL="628650" lvl="1" indent="-171450">
              <a:buFont typeface="Courier New"/>
              <a:buChar char="o"/>
            </a:pPr>
            <a:r>
              <a:rPr lang="en-US" dirty="0" err="1">
                <a:latin typeface="Calibri"/>
                <a:ea typeface="Calibri"/>
                <a:cs typeface="Calibri"/>
              </a:rPr>
              <a:t>Příkazy</a:t>
            </a:r>
            <a:r>
              <a:rPr lang="en-US" dirty="0">
                <a:latin typeface="Calibri"/>
                <a:ea typeface="Calibri"/>
                <a:cs typeface="Calibri"/>
              </a:rPr>
              <a:t>/</a:t>
            </a:r>
            <a:r>
              <a:rPr lang="en-US" dirty="0" err="1">
                <a:latin typeface="Calibri"/>
                <a:ea typeface="Calibri"/>
                <a:cs typeface="Calibri"/>
              </a:rPr>
              <a:t>klávesové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zkratky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jsou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podobném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principu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jako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ovládání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editoru</a:t>
            </a:r>
            <a:r>
              <a:rPr lang="en-US" dirty="0">
                <a:latin typeface="Calibri"/>
                <a:ea typeface="Calibri"/>
                <a:cs typeface="Calibri"/>
              </a:rPr>
              <a:t> vim.</a:t>
            </a: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Vedlejší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pohled</a:t>
            </a:r>
            <a:r>
              <a:rPr lang="en-US" dirty="0">
                <a:latin typeface="Calibri"/>
                <a:ea typeface="Calibri"/>
                <a:cs typeface="Calibri"/>
              </a:rPr>
              <a:t> pro </a:t>
            </a:r>
            <a:r>
              <a:rPr lang="en-US" dirty="0" err="1">
                <a:latin typeface="Calibri"/>
                <a:ea typeface="Calibri"/>
                <a:cs typeface="Calibri"/>
              </a:rPr>
              <a:t>parametr</a:t>
            </a:r>
            <a:r>
              <a:rPr lang="en-US" dirty="0">
                <a:latin typeface="Calibri"/>
                <a:ea typeface="Calibri"/>
                <a:cs typeface="Calibri"/>
              </a:rPr>
              <a:t> je </a:t>
            </a:r>
            <a:r>
              <a:rPr lang="en-US" dirty="0" err="1">
                <a:latin typeface="Calibri"/>
                <a:ea typeface="Calibri"/>
                <a:cs typeface="Calibri"/>
              </a:rPr>
              <a:t>znázorněný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žlutě</a:t>
            </a:r>
            <a:r>
              <a:rPr lang="en-US" dirty="0">
                <a:latin typeface="Calibri"/>
                <a:ea typeface="Calibri"/>
                <a:cs typeface="Calibri"/>
              </a:rPr>
              <a:t>. </a:t>
            </a:r>
            <a:r>
              <a:rPr lang="en-US" dirty="0" err="1">
                <a:latin typeface="Calibri"/>
                <a:ea typeface="Calibri"/>
                <a:cs typeface="Calibri"/>
              </a:rPr>
              <a:t>Hodí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zejména</a:t>
            </a:r>
            <a:r>
              <a:rPr lang="en-US" dirty="0">
                <a:latin typeface="Calibri"/>
                <a:ea typeface="Calibri"/>
                <a:cs typeface="Calibri"/>
              </a:rPr>
              <a:t> pro Julia Set. Je v </a:t>
            </a:r>
            <a:r>
              <a:rPr lang="en-US" dirty="0" err="1">
                <a:latin typeface="Calibri"/>
                <a:ea typeface="Calibri"/>
                <a:cs typeface="Calibri"/>
              </a:rPr>
              <a:t>něm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vybraný</a:t>
            </a:r>
            <a:r>
              <a:rPr lang="en-US" dirty="0">
                <a:latin typeface="Calibri"/>
                <a:ea typeface="Calibri"/>
                <a:cs typeface="Calibri"/>
              </a:rPr>
              <a:t> bod se </a:t>
            </a:r>
            <a:r>
              <a:rPr lang="en-US" dirty="0" err="1">
                <a:latin typeface="Calibri"/>
                <a:ea typeface="Calibri"/>
                <a:cs typeface="Calibri"/>
              </a:rPr>
              <a:t>kterým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dá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pohybovat</a:t>
            </a:r>
            <a:r>
              <a:rPr lang="en-US" dirty="0">
                <a:latin typeface="Calibri"/>
                <a:ea typeface="Calibri"/>
                <a:cs typeface="Calibri"/>
              </a:rPr>
              <a:t> .</a:t>
            </a: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Parametry</a:t>
            </a:r>
            <a:r>
              <a:rPr lang="en-US" dirty="0">
                <a:latin typeface="Calibri"/>
                <a:ea typeface="Calibri"/>
                <a:cs typeface="Calibri"/>
              </a:rPr>
              <a:t> pro </a:t>
            </a:r>
            <a:r>
              <a:rPr lang="en-US" dirty="0" err="1">
                <a:latin typeface="Calibri"/>
                <a:ea typeface="Calibri"/>
                <a:cs typeface="Calibri"/>
              </a:rPr>
              <a:t>newtonův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fraktál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budou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zobrazovat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přímo</a:t>
            </a:r>
            <a:r>
              <a:rPr lang="en-US" dirty="0">
                <a:latin typeface="Calibri"/>
                <a:ea typeface="Calibri"/>
                <a:cs typeface="Calibri"/>
              </a:rPr>
              <a:t> v </a:t>
            </a:r>
            <a:r>
              <a:rPr lang="en-US" dirty="0" err="1">
                <a:latin typeface="Calibri"/>
                <a:ea typeface="Calibri"/>
                <a:cs typeface="Calibri"/>
              </a:rPr>
              <a:t>hlavním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pohledu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jako</a:t>
            </a:r>
            <a:r>
              <a:rPr lang="en-US" dirty="0">
                <a:latin typeface="Calibri"/>
                <a:ea typeface="Calibri"/>
                <a:cs typeface="Calibri"/>
              </a:rPr>
              <a:t> body se </a:t>
            </a:r>
            <a:r>
              <a:rPr lang="en-US" dirty="0" err="1">
                <a:latin typeface="Calibri"/>
                <a:ea typeface="Calibri"/>
                <a:cs typeface="Calibri"/>
              </a:rPr>
              <a:t>kterými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dá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pohybovat</a:t>
            </a:r>
            <a:r>
              <a:rPr lang="en-US" dirty="0">
                <a:latin typeface="Calibri"/>
                <a:ea typeface="Calibri"/>
                <a:cs typeface="Calibri"/>
              </a:rPr>
              <a:t>.</a:t>
            </a:r>
          </a:p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1FA9D6-BDC7-4110-B055-029A3A5CC98B}" type="slidenum">
              <a:rPr lang="cs-CZ" altLang="cs-CZ"/>
              <a:pPr/>
              <a:t>3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959121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Renderování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textu</a:t>
            </a:r>
            <a:r>
              <a:rPr lang="en-US" dirty="0">
                <a:latin typeface="Calibri"/>
                <a:ea typeface="Calibri"/>
                <a:cs typeface="Calibri"/>
              </a:rPr>
              <a:t> je </a:t>
            </a:r>
            <a:r>
              <a:rPr lang="en-US" dirty="0" err="1">
                <a:latin typeface="Calibri"/>
                <a:ea typeface="Calibri"/>
                <a:cs typeface="Calibri"/>
              </a:rPr>
              <a:t>implementováno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font </a:t>
            </a:r>
            <a:r>
              <a:rPr lang="en-US" dirty="0" err="1">
                <a:latin typeface="Calibri"/>
                <a:ea typeface="Calibri"/>
                <a:cs typeface="Calibri"/>
              </a:rPr>
              <a:t>textury</a:t>
            </a:r>
            <a:r>
              <a:rPr lang="en-US" dirty="0"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latin typeface="Calibri"/>
                <a:ea typeface="Calibri"/>
                <a:cs typeface="Calibri"/>
              </a:rPr>
              <a:t>která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generuje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knihovny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FreeType</a:t>
            </a:r>
            <a:r>
              <a:rPr lang="en-US" dirty="0">
                <a:latin typeface="Calibri"/>
                <a:ea typeface="Calibri"/>
                <a:cs typeface="Calibri"/>
              </a:rPr>
              <a:t>. Font je </a:t>
            </a:r>
            <a:r>
              <a:rPr lang="en-US" dirty="0" err="1">
                <a:latin typeface="Calibri"/>
                <a:ea typeface="Calibri"/>
                <a:cs typeface="Calibri"/>
              </a:rPr>
              <a:t>vybrán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knihovnou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FontConfig</a:t>
            </a:r>
            <a:r>
              <a:rPr lang="en-US" dirty="0">
                <a:latin typeface="Calibri"/>
                <a:ea typeface="Calibri"/>
                <a:cs typeface="Calibri"/>
              </a:rPr>
              <a:t>.</a:t>
            </a:r>
            <a:endParaRPr lang="en-US"/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Ovládání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myší</a:t>
            </a:r>
            <a:r>
              <a:rPr lang="en-US" dirty="0">
                <a:latin typeface="Calibri"/>
                <a:ea typeface="Calibri"/>
                <a:cs typeface="Calibri"/>
              </a:rPr>
              <a:t>: </a:t>
            </a:r>
            <a:r>
              <a:rPr lang="en-US" dirty="0" err="1">
                <a:latin typeface="Calibri"/>
                <a:ea typeface="Calibri"/>
                <a:cs typeface="Calibri"/>
              </a:rPr>
              <a:t>levé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tlačítko</a:t>
            </a:r>
            <a:r>
              <a:rPr lang="en-US" dirty="0">
                <a:latin typeface="Calibri"/>
                <a:ea typeface="Calibri"/>
                <a:cs typeface="Calibri"/>
              </a:rPr>
              <a:t> pro </a:t>
            </a:r>
            <a:r>
              <a:rPr lang="en-US" dirty="0" err="1">
                <a:latin typeface="Calibri"/>
                <a:ea typeface="Calibri"/>
                <a:cs typeface="Calibri"/>
              </a:rPr>
              <a:t>pohyb</a:t>
            </a:r>
            <a:r>
              <a:rPr lang="en-US" dirty="0"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latin typeface="Calibri"/>
                <a:ea typeface="Calibri"/>
                <a:cs typeface="Calibri"/>
              </a:rPr>
              <a:t>pravé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tlačítko</a:t>
            </a:r>
            <a:r>
              <a:rPr lang="en-US" dirty="0">
                <a:latin typeface="Calibri"/>
                <a:ea typeface="Calibri"/>
                <a:cs typeface="Calibri"/>
              </a:rPr>
              <a:t> pro </a:t>
            </a:r>
            <a:r>
              <a:rPr lang="en-US" dirty="0" err="1">
                <a:latin typeface="Calibri"/>
                <a:ea typeface="Calibri"/>
                <a:cs typeface="Calibri"/>
              </a:rPr>
              <a:t>přibližování</a:t>
            </a:r>
            <a:r>
              <a:rPr lang="en-US" dirty="0">
                <a:latin typeface="Calibri"/>
                <a:ea typeface="Calibri"/>
                <a:cs typeface="Calibri"/>
              </a:rPr>
              <a:t>, scroll pro </a:t>
            </a:r>
            <a:r>
              <a:rPr lang="en-US" dirty="0" err="1">
                <a:latin typeface="Calibri"/>
                <a:ea typeface="Calibri"/>
                <a:cs typeface="Calibri"/>
              </a:rPr>
              <a:t>přibližování</a:t>
            </a:r>
            <a:endParaRPr lang="en-US">
              <a:latin typeface="Calibri"/>
              <a:ea typeface="Calibri"/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Příkazy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jsou</a:t>
            </a:r>
            <a:r>
              <a:rPr lang="en-US" dirty="0">
                <a:latin typeface="Calibri"/>
                <a:ea typeface="Calibri"/>
                <a:cs typeface="Calibri"/>
              </a:rPr>
              <a:t> pro </a:t>
            </a:r>
            <a:r>
              <a:rPr lang="en-US" dirty="0" err="1">
                <a:latin typeface="Calibri"/>
                <a:ea typeface="Calibri"/>
                <a:cs typeface="Calibri"/>
              </a:rPr>
              <a:t>nastavení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fraktálu</a:t>
            </a:r>
            <a:r>
              <a:rPr lang="en-US" dirty="0">
                <a:latin typeface="Calibri"/>
                <a:ea typeface="Calibri"/>
                <a:cs typeface="Calibri"/>
              </a:rPr>
              <a:t>/</a:t>
            </a:r>
            <a:r>
              <a:rPr lang="en-US" dirty="0" err="1">
                <a:latin typeface="Calibri"/>
                <a:ea typeface="Calibri"/>
                <a:cs typeface="Calibri"/>
              </a:rPr>
              <a:t>nápovědy</a:t>
            </a:r>
            <a:r>
              <a:rPr lang="en-US" dirty="0"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latin typeface="Calibri"/>
                <a:ea typeface="Calibri"/>
                <a:cs typeface="Calibri"/>
              </a:rPr>
              <a:t>změnu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počtu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iterací</a:t>
            </a:r>
            <a:r>
              <a:rPr lang="en-US" dirty="0"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latin typeface="Calibri"/>
                <a:ea typeface="Calibri"/>
                <a:cs typeface="Calibri"/>
              </a:rPr>
              <a:t>změnu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počtu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barev</a:t>
            </a:r>
            <a:r>
              <a:rPr lang="en-US" dirty="0"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latin typeface="Calibri"/>
                <a:ea typeface="Calibri"/>
                <a:cs typeface="Calibri"/>
              </a:rPr>
              <a:t>přepnutí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mezi</a:t>
            </a:r>
            <a:r>
              <a:rPr lang="en-US" dirty="0">
                <a:latin typeface="Calibri"/>
                <a:ea typeface="Calibri"/>
                <a:cs typeface="Calibri"/>
              </a:rPr>
              <a:t> single precision a double precision, </a:t>
            </a:r>
            <a:r>
              <a:rPr lang="en-US" dirty="0" err="1">
                <a:latin typeface="Calibri"/>
                <a:ea typeface="Calibri"/>
                <a:cs typeface="Calibri"/>
              </a:rPr>
              <a:t>pohyb</a:t>
            </a:r>
            <a:r>
              <a:rPr lang="en-US" dirty="0"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latin typeface="Calibri"/>
                <a:ea typeface="Calibri"/>
                <a:cs typeface="Calibri"/>
              </a:rPr>
              <a:t>přiblížení</a:t>
            </a:r>
            <a:r>
              <a:rPr lang="en-US" dirty="0">
                <a:latin typeface="Calibri"/>
                <a:ea typeface="Calibri"/>
                <a:cs typeface="Calibri"/>
              </a:rPr>
              <a:t> a </a:t>
            </a:r>
            <a:r>
              <a:rPr lang="en-US" dirty="0" err="1">
                <a:latin typeface="Calibri"/>
                <a:ea typeface="Calibri"/>
                <a:cs typeface="Calibri"/>
              </a:rPr>
              <a:t>další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pomocné</a:t>
            </a:r>
            <a:r>
              <a:rPr lang="en-US" dirty="0">
                <a:latin typeface="Calibri"/>
                <a:ea typeface="Calibri"/>
                <a:cs typeface="Calibri"/>
              </a:rPr>
              <a:t>.</a:t>
            </a:r>
          </a:p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1FA9D6-BDC7-4110-B055-029A3A5CC98B}" type="slidenum">
              <a:rPr lang="cs-CZ" altLang="cs-CZ"/>
              <a:pPr/>
              <a:t>4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2304184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Při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přibližování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začnou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projevovat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nepřesnosti</a:t>
            </a:r>
            <a:r>
              <a:rPr lang="en-US" dirty="0">
                <a:latin typeface="Calibri"/>
                <a:ea typeface="Calibri"/>
                <a:cs typeface="Calibri"/>
              </a:rPr>
              <a:t> floating point </a:t>
            </a:r>
            <a:r>
              <a:rPr lang="en-US" dirty="0" err="1">
                <a:latin typeface="Calibri"/>
                <a:ea typeface="Calibri"/>
                <a:cs typeface="Calibri"/>
              </a:rPr>
              <a:t>čísel</a:t>
            </a:r>
            <a:r>
              <a:rPr lang="en-US" dirty="0">
                <a:latin typeface="Calibri"/>
                <a:ea typeface="Calibri"/>
                <a:cs typeface="Calibri"/>
              </a:rPr>
              <a:t>. Na </a:t>
            </a:r>
            <a:r>
              <a:rPr lang="en-US" dirty="0" err="1">
                <a:latin typeface="Calibri"/>
                <a:ea typeface="Calibri"/>
                <a:cs typeface="Calibri"/>
              </a:rPr>
              <a:t>místech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kde</a:t>
            </a:r>
            <a:r>
              <a:rPr lang="en-US" dirty="0">
                <a:latin typeface="Calibri"/>
                <a:ea typeface="Calibri"/>
                <a:cs typeface="Calibri"/>
              </a:rPr>
              <a:t> se </a:t>
            </a:r>
            <a:r>
              <a:rPr lang="en-US" dirty="0" err="1">
                <a:latin typeface="Calibri"/>
                <a:ea typeface="Calibri"/>
                <a:cs typeface="Calibri"/>
              </a:rPr>
              <a:t>jedna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souřadnice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výrazně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liší</a:t>
            </a:r>
            <a:r>
              <a:rPr lang="en-US" dirty="0">
                <a:latin typeface="Calibri"/>
                <a:ea typeface="Calibri"/>
                <a:cs typeface="Calibri"/>
              </a:rPr>
              <a:t> od </a:t>
            </a:r>
            <a:r>
              <a:rPr lang="en-US" dirty="0" err="1">
                <a:latin typeface="Calibri"/>
                <a:ea typeface="Calibri"/>
                <a:cs typeface="Calibri"/>
              </a:rPr>
              <a:t>druhé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jde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vidět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že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přesnost</a:t>
            </a:r>
            <a:r>
              <a:rPr lang="en-US" dirty="0">
                <a:latin typeface="Calibri"/>
                <a:ea typeface="Calibri"/>
                <a:cs typeface="Calibri"/>
              </a:rPr>
              <a:t> floating point </a:t>
            </a:r>
            <a:r>
              <a:rPr lang="en-US" dirty="0" err="1">
                <a:latin typeface="Calibri"/>
                <a:ea typeface="Calibri"/>
                <a:cs typeface="Calibri"/>
              </a:rPr>
              <a:t>čísel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závisí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velikosti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čísel</a:t>
            </a:r>
            <a:r>
              <a:rPr lang="en-US" dirty="0">
                <a:latin typeface="Calibri"/>
                <a:ea typeface="Calibri"/>
                <a:cs typeface="Calibri"/>
              </a:rPr>
              <a:t>. (</a:t>
            </a:r>
            <a:r>
              <a:rPr lang="en-US" dirty="0" err="1">
                <a:latin typeface="Calibri"/>
                <a:ea typeface="Calibri"/>
                <a:cs typeface="Calibri"/>
              </a:rPr>
              <a:t>čísla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blízko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nuly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jsou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přesnější</a:t>
            </a:r>
            <a:r>
              <a:rPr lang="en-US" dirty="0">
                <a:latin typeface="Calibri"/>
                <a:ea typeface="Calibri"/>
                <a:cs typeface="Calibri"/>
              </a:rPr>
              <a:t>) Na </a:t>
            </a:r>
            <a:r>
              <a:rPr lang="en-US" dirty="0" err="1">
                <a:latin typeface="Calibri"/>
                <a:ea typeface="Calibri"/>
                <a:cs typeface="Calibri"/>
              </a:rPr>
              <a:t>tomto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obrázku</a:t>
            </a:r>
            <a:r>
              <a:rPr lang="en-US" dirty="0">
                <a:latin typeface="Calibri"/>
                <a:ea typeface="Calibri"/>
                <a:cs typeface="Calibri"/>
              </a:rPr>
              <a:t> se to </a:t>
            </a:r>
            <a:r>
              <a:rPr lang="en-US" dirty="0" err="1">
                <a:latin typeface="Calibri"/>
                <a:ea typeface="Calibri"/>
                <a:cs typeface="Calibri"/>
              </a:rPr>
              <a:t>projevuje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tím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že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má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větší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rozlišení</a:t>
            </a:r>
            <a:r>
              <a:rPr lang="en-US" dirty="0">
                <a:latin typeface="Calibri"/>
                <a:ea typeface="Calibri"/>
                <a:cs typeface="Calibri"/>
              </a:rPr>
              <a:t> v </a:t>
            </a:r>
            <a:r>
              <a:rPr lang="en-US" dirty="0" err="1">
                <a:latin typeface="Calibri"/>
                <a:ea typeface="Calibri"/>
                <a:cs typeface="Calibri"/>
              </a:rPr>
              <a:t>ose</a:t>
            </a:r>
            <a:r>
              <a:rPr lang="en-US" dirty="0">
                <a:latin typeface="Calibri"/>
                <a:ea typeface="Calibri"/>
                <a:cs typeface="Calibri"/>
              </a:rPr>
              <a:t> x </a:t>
            </a:r>
            <a:r>
              <a:rPr lang="en-US" dirty="0" err="1">
                <a:latin typeface="Calibri"/>
                <a:ea typeface="Calibri"/>
                <a:cs typeface="Calibri"/>
              </a:rPr>
              <a:t>než</a:t>
            </a:r>
            <a:r>
              <a:rPr lang="en-US" dirty="0">
                <a:latin typeface="Calibri"/>
                <a:ea typeface="Calibri"/>
                <a:cs typeface="Calibri"/>
              </a:rPr>
              <a:t> v </a:t>
            </a:r>
            <a:r>
              <a:rPr lang="en-US" dirty="0" err="1">
                <a:latin typeface="Calibri"/>
                <a:ea typeface="Calibri"/>
                <a:cs typeface="Calibri"/>
              </a:rPr>
              <a:t>ose</a:t>
            </a:r>
            <a:r>
              <a:rPr lang="en-US" dirty="0">
                <a:latin typeface="Calibri"/>
                <a:ea typeface="Calibri"/>
                <a:cs typeface="Calibri"/>
              </a:rPr>
              <a:t> y. (</a:t>
            </a:r>
            <a:r>
              <a:rPr lang="en-US" dirty="0" err="1">
                <a:latin typeface="Calibri"/>
                <a:ea typeface="Calibri"/>
                <a:cs typeface="Calibri"/>
              </a:rPr>
              <a:t>souřadnice</a:t>
            </a:r>
            <a:r>
              <a:rPr lang="en-US" dirty="0">
                <a:latin typeface="Calibri"/>
                <a:ea typeface="Calibri"/>
                <a:cs typeface="Calibri"/>
              </a:rPr>
              <a:t> x </a:t>
            </a:r>
            <a:r>
              <a:rPr lang="en-US" dirty="0" err="1">
                <a:latin typeface="Calibri"/>
                <a:ea typeface="Calibri"/>
                <a:cs typeface="Calibri"/>
              </a:rPr>
              <a:t>jsou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blíže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ke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středu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než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souřadnice</a:t>
            </a:r>
            <a:r>
              <a:rPr lang="en-US" dirty="0">
                <a:latin typeface="Calibri"/>
                <a:ea typeface="Calibri"/>
                <a:cs typeface="Calibri"/>
              </a:rPr>
              <a:t> y)</a:t>
            </a:r>
          </a:p>
          <a:p>
            <a:endParaRPr lang="en-US" dirty="0">
              <a:latin typeface="Calibri"/>
              <a:ea typeface="Calibri"/>
              <a:cs typeface="Calibri"/>
            </a:endParaRPr>
          </a:p>
          <a:p>
            <a:r>
              <a:rPr lang="en-US" dirty="0">
                <a:latin typeface="Calibri"/>
                <a:ea typeface="Calibri"/>
                <a:cs typeface="Calibri"/>
              </a:rPr>
              <a:t>Proto </a:t>
            </a:r>
            <a:r>
              <a:rPr lang="en-US" dirty="0" err="1">
                <a:latin typeface="Calibri"/>
                <a:ea typeface="Calibri"/>
                <a:cs typeface="Calibri"/>
              </a:rPr>
              <a:t>jsem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také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přidal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možnost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přepnout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dvojtou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přesnost</a:t>
            </a:r>
            <a:r>
              <a:rPr lang="en-US" dirty="0">
                <a:latin typeface="Calibri"/>
                <a:ea typeface="Calibri"/>
                <a:cs typeface="Calibri"/>
              </a:rPr>
              <a:t> floating point </a:t>
            </a:r>
            <a:r>
              <a:rPr lang="en-US" dirty="0" err="1">
                <a:latin typeface="Calibri"/>
                <a:ea typeface="Calibri"/>
                <a:cs typeface="Calibri"/>
              </a:rPr>
              <a:t>čísel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při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renderování</a:t>
            </a:r>
            <a:r>
              <a:rPr lang="en-US" dirty="0">
                <a:latin typeface="Calibri"/>
                <a:ea typeface="Calibri"/>
                <a:cs typeface="Calibri"/>
              </a:rPr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1FA9D6-BDC7-4110-B055-029A3A5CC98B}" type="slidenum">
              <a:rPr lang="cs-CZ" altLang="cs-CZ"/>
              <a:pPr/>
              <a:t>5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3188569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/>
                <a:ea typeface="Calibri"/>
                <a:cs typeface="Calibri"/>
              </a:rPr>
              <a:t>Zde </a:t>
            </a:r>
            <a:r>
              <a:rPr lang="en-US" dirty="0" err="1">
                <a:latin typeface="Calibri"/>
                <a:ea typeface="Calibri"/>
                <a:cs typeface="Calibri"/>
              </a:rPr>
              <a:t>jde</a:t>
            </a:r>
            <a:r>
              <a:rPr lang="en-US" dirty="0">
                <a:latin typeface="Calibri"/>
                <a:ea typeface="Calibri"/>
                <a:cs typeface="Calibri"/>
              </a:rPr>
              <a:t> taky </a:t>
            </a:r>
            <a:r>
              <a:rPr lang="en-US" dirty="0" err="1">
                <a:latin typeface="Calibri"/>
                <a:ea typeface="Calibri"/>
                <a:cs typeface="Calibri"/>
              </a:rPr>
              <a:t>vidět</a:t>
            </a:r>
            <a:r>
              <a:rPr lang="en-US" dirty="0">
                <a:latin typeface="Calibri"/>
                <a:ea typeface="Calibri"/>
                <a:cs typeface="Calibri"/>
              </a:rPr>
              <a:t> jak se </a:t>
            </a:r>
            <a:r>
              <a:rPr lang="en-US" dirty="0" err="1">
                <a:latin typeface="Calibri"/>
                <a:ea typeface="Calibri"/>
                <a:cs typeface="Calibri"/>
              </a:rPr>
              <a:t>dají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využívat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příkazy</a:t>
            </a:r>
            <a:r>
              <a:rPr lang="en-US" dirty="0">
                <a:latin typeface="Calibri"/>
                <a:ea typeface="Calibri"/>
                <a:cs typeface="Calibri"/>
              </a:rPr>
              <a:t>:</a:t>
            </a: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`1c` </a:t>
            </a:r>
            <a:r>
              <a:rPr lang="en-US" dirty="0" err="1">
                <a:latin typeface="Calibri"/>
                <a:ea typeface="Calibri"/>
                <a:cs typeface="Calibri"/>
              </a:rPr>
              <a:t>nastavím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počet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barev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</a:t>
            </a:r>
            <a:r>
              <a:rPr lang="en-US" dirty="0">
                <a:latin typeface="Calibri"/>
                <a:ea typeface="Calibri"/>
                <a:cs typeface="Calibri"/>
              </a:rPr>
              <a:t> 1</a:t>
            </a: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`1i` </a:t>
            </a:r>
            <a:r>
              <a:rPr lang="en-US" dirty="0" err="1">
                <a:latin typeface="Calibri"/>
                <a:ea typeface="Calibri"/>
                <a:cs typeface="Calibri"/>
              </a:rPr>
              <a:t>nastavím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počet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iterací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</a:t>
            </a:r>
            <a:r>
              <a:rPr lang="en-US" dirty="0">
                <a:latin typeface="Calibri"/>
                <a:ea typeface="Calibri"/>
                <a:cs typeface="Calibri"/>
              </a:rPr>
              <a:t> 1</a:t>
            </a: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`::+</a:t>
            </a:r>
            <a:r>
              <a:rPr lang="en-US" dirty="0" err="1">
                <a:latin typeface="Calibri"/>
                <a:ea typeface="Calibri"/>
                <a:cs typeface="Calibri"/>
              </a:rPr>
              <a:t>c+i</a:t>
            </a:r>
            <a:r>
              <a:rPr lang="en-US" dirty="0">
                <a:latin typeface="Calibri"/>
                <a:ea typeface="Calibri"/>
                <a:cs typeface="Calibri"/>
              </a:rPr>
              <a:t>` </a:t>
            </a:r>
            <a:r>
              <a:rPr lang="en-US" dirty="0" err="1">
                <a:latin typeface="Calibri"/>
                <a:ea typeface="Calibri"/>
                <a:cs typeface="Calibri"/>
              </a:rPr>
              <a:t>zvýším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najednou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počet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barev</a:t>
            </a:r>
            <a:r>
              <a:rPr lang="en-US" dirty="0">
                <a:latin typeface="Calibri"/>
                <a:ea typeface="Calibri"/>
                <a:cs typeface="Calibri"/>
              </a:rPr>
              <a:t> a </a:t>
            </a:r>
            <a:r>
              <a:rPr lang="en-US" dirty="0" err="1">
                <a:latin typeface="Calibri"/>
                <a:ea typeface="Calibri"/>
                <a:cs typeface="Calibri"/>
              </a:rPr>
              <a:t>iterací</a:t>
            </a:r>
            <a:r>
              <a:rPr lang="en-US" dirty="0">
                <a:latin typeface="Calibri"/>
                <a:ea typeface="Calibri"/>
                <a:cs typeface="Calibri"/>
              </a:rPr>
              <a:t> o 1</a:t>
            </a: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`;` </a:t>
            </a:r>
            <a:r>
              <a:rPr lang="en-US" dirty="0" err="1">
                <a:latin typeface="Calibri"/>
                <a:ea typeface="Calibri"/>
                <a:cs typeface="Calibri"/>
              </a:rPr>
              <a:t>opakuji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poslední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příkaz</a:t>
            </a:r>
            <a:r>
              <a:rPr lang="en-US" dirty="0">
                <a:latin typeface="Calibri"/>
                <a:ea typeface="Calibri"/>
                <a:cs typeface="Calibri"/>
              </a:rPr>
              <a:t>. (</a:t>
            </a:r>
            <a:r>
              <a:rPr lang="en-US" dirty="0" err="1">
                <a:latin typeface="Calibri"/>
                <a:ea typeface="Calibri"/>
                <a:cs typeface="Calibri"/>
              </a:rPr>
              <a:t>držení</a:t>
            </a:r>
            <a:r>
              <a:rPr lang="en-US" dirty="0">
                <a:latin typeface="Calibri"/>
                <a:ea typeface="Calibri"/>
                <a:cs typeface="Calibri"/>
              </a:rPr>
              <a:t> `;` </a:t>
            </a:r>
            <a:r>
              <a:rPr lang="en-US" dirty="0" err="1">
                <a:latin typeface="Calibri"/>
                <a:ea typeface="Calibri"/>
                <a:cs typeface="Calibri"/>
              </a:rPr>
              <a:t>tak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funguje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jako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jednoduchá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animace</a:t>
            </a:r>
            <a:r>
              <a:rPr lang="en-US" dirty="0">
                <a:latin typeface="Calibri"/>
                <a:ea typeface="Calibri"/>
                <a:cs typeface="Calibri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1FA9D6-BDC7-4110-B055-029A3A5CC98B}" type="slidenum">
              <a:rPr lang="cs-CZ" altLang="cs-CZ"/>
              <a:pPr/>
              <a:t>6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72359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Tento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příklad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také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ukauje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i</a:t>
            </a:r>
            <a:r>
              <a:rPr lang="en-US" dirty="0">
                <a:latin typeface="Calibri"/>
                <a:ea typeface="Calibri"/>
                <a:cs typeface="Calibri"/>
              </a:rPr>
              <a:t> </a:t>
            </a:r>
            <a:r>
              <a:rPr lang="en-US" dirty="0" err="1">
                <a:latin typeface="Calibri"/>
                <a:ea typeface="Calibri"/>
                <a:cs typeface="Calibri"/>
              </a:rPr>
              <a:t>ovládání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příkazů</a:t>
            </a:r>
            <a:r>
              <a:rPr lang="en-US" dirty="0">
                <a:latin typeface="Calibri"/>
                <a:ea typeface="Calibri"/>
                <a:cs typeface="Calibri"/>
              </a:rPr>
              <a:t>:</a:t>
            </a: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myši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jsem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našel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místo</a:t>
            </a:r>
            <a:r>
              <a:rPr lang="en-US" dirty="0"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latin typeface="Calibri"/>
                <a:ea typeface="Calibri"/>
                <a:cs typeface="Calibri"/>
              </a:rPr>
              <a:t>které</a:t>
            </a:r>
            <a:r>
              <a:rPr lang="en-US" dirty="0">
                <a:latin typeface="Calibri"/>
                <a:ea typeface="Calibri"/>
                <a:cs typeface="Calibri"/>
              </a:rPr>
              <a:t> se mi </a:t>
            </a:r>
            <a:r>
              <a:rPr lang="en-US" dirty="0" err="1">
                <a:latin typeface="Calibri"/>
                <a:ea typeface="Calibri"/>
                <a:cs typeface="Calibri"/>
              </a:rPr>
              <a:t>líbí</a:t>
            </a:r>
            <a:r>
              <a:rPr lang="en-US" dirty="0">
                <a:latin typeface="Calibri"/>
                <a:ea typeface="Calibri"/>
                <a:cs typeface="Calibri"/>
              </a:rPr>
              <a:t> (</a:t>
            </a:r>
            <a:r>
              <a:rPr lang="en-US" dirty="0" err="1">
                <a:latin typeface="Calibri"/>
                <a:ea typeface="Calibri"/>
                <a:cs typeface="Calibri"/>
              </a:rPr>
              <a:t>není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videu</a:t>
            </a:r>
            <a:r>
              <a:rPr lang="en-US" dirty="0">
                <a:latin typeface="Calibri"/>
                <a:ea typeface="Calibri"/>
                <a:cs typeface="Calibri"/>
              </a:rPr>
              <a:t>)</a:t>
            </a: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`</a:t>
            </a:r>
            <a:r>
              <a:rPr lang="en-US" dirty="0" err="1">
                <a:latin typeface="Calibri"/>
                <a:ea typeface="Calibri"/>
                <a:cs typeface="Calibri"/>
              </a:rPr>
              <a:t>rz</a:t>
            </a:r>
            <a:r>
              <a:rPr lang="en-US" dirty="0">
                <a:latin typeface="Calibri"/>
                <a:ea typeface="Calibri"/>
                <a:cs typeface="Calibri"/>
              </a:rPr>
              <a:t>` </a:t>
            </a:r>
            <a:r>
              <a:rPr lang="en-US" dirty="0" err="1">
                <a:latin typeface="Calibri"/>
                <a:ea typeface="Calibri"/>
                <a:cs typeface="Calibri"/>
              </a:rPr>
              <a:t>jsem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resetoval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oddálení</a:t>
            </a:r>
            <a:r>
              <a:rPr lang="en-US" dirty="0">
                <a:latin typeface="Calibri"/>
                <a:ea typeface="Calibri"/>
                <a:cs typeface="Calibri"/>
              </a:rPr>
              <a:t> (</a:t>
            </a:r>
            <a:r>
              <a:rPr lang="en-US" dirty="0" err="1">
                <a:latin typeface="Calibri"/>
                <a:ea typeface="Calibri"/>
                <a:cs typeface="Calibri"/>
              </a:rPr>
              <a:t>není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videu</a:t>
            </a:r>
            <a:r>
              <a:rPr lang="en-US" dirty="0">
                <a:latin typeface="Calibri"/>
                <a:ea typeface="Calibri"/>
                <a:cs typeface="Calibri"/>
              </a:rPr>
              <a:t>)</a:t>
            </a: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Pomocí</a:t>
            </a:r>
            <a:r>
              <a:rPr lang="en-US" dirty="0">
                <a:latin typeface="Calibri"/>
                <a:ea typeface="Calibri"/>
                <a:cs typeface="Calibri"/>
              </a:rPr>
              <a:t> `*1.05` </a:t>
            </a:r>
            <a:r>
              <a:rPr lang="en-US" dirty="0" err="1">
                <a:latin typeface="Calibri"/>
                <a:ea typeface="Calibri"/>
                <a:cs typeface="Calibri"/>
              </a:rPr>
              <a:t>jsem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relativně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přiblížil</a:t>
            </a:r>
            <a:r>
              <a:rPr lang="en-US" dirty="0">
                <a:latin typeface="Calibri"/>
                <a:ea typeface="Calibri"/>
                <a:cs typeface="Calibri"/>
              </a:rPr>
              <a:t> o </a:t>
            </a:r>
            <a:r>
              <a:rPr lang="en-US" dirty="0" err="1">
                <a:latin typeface="Calibri"/>
                <a:ea typeface="Calibri"/>
                <a:cs typeface="Calibri"/>
              </a:rPr>
              <a:t>malý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kousek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</a:rPr>
              <a:t>Držením</a:t>
            </a:r>
            <a:r>
              <a:rPr lang="en-US" dirty="0">
                <a:latin typeface="Calibri"/>
                <a:ea typeface="Calibri"/>
                <a:cs typeface="Calibri"/>
              </a:rPr>
              <a:t> `;` </a:t>
            </a:r>
            <a:r>
              <a:rPr lang="en-US" dirty="0" err="1">
                <a:latin typeface="Calibri"/>
                <a:ea typeface="Calibri"/>
                <a:cs typeface="Calibri"/>
              </a:rPr>
              <a:t>stále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opakuji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poslední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příkaz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přiblížení</a:t>
            </a:r>
            <a:r>
              <a:rPr lang="en-US" dirty="0">
                <a:latin typeface="Calibri"/>
                <a:ea typeface="Calibri"/>
                <a:cs typeface="Calibri"/>
              </a:rPr>
              <a:t> a </a:t>
            </a:r>
            <a:r>
              <a:rPr lang="en-US" dirty="0" err="1">
                <a:latin typeface="Calibri"/>
                <a:ea typeface="Calibri"/>
                <a:cs typeface="Calibri"/>
              </a:rPr>
              <a:t>tím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jsem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udělal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jednoduchou</a:t>
            </a:r>
            <a:r>
              <a:rPr lang="en-US" dirty="0">
                <a:latin typeface="Calibri"/>
                <a:ea typeface="Calibri"/>
                <a:cs typeface="Calibri"/>
              </a:rPr>
              <a:t> animaci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1FA9D6-BDC7-4110-B055-029A3A5CC98B}" type="slidenum">
              <a:rPr lang="cs-CZ" altLang="cs-CZ"/>
              <a:pPr/>
              <a:t>7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3048726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ázek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7719" y="5157192"/>
            <a:ext cx="4182937" cy="861868"/>
          </a:xfrm>
          <a:prstGeom prst="rect">
            <a:avLst/>
          </a:prstGeom>
        </p:spPr>
      </p:pic>
      <p:sp>
        <p:nvSpPr>
          <p:cNvPr id="4" name="Rectangle 12"/>
          <p:cNvSpPr>
            <a:spLocks noChangeArrowheads="1"/>
          </p:cNvSpPr>
          <p:nvPr/>
        </p:nvSpPr>
        <p:spPr bwMode="auto">
          <a:xfrm>
            <a:off x="10824676" y="6530975"/>
            <a:ext cx="65617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sp>
        <p:nvSpPr>
          <p:cNvPr id="5" name="Rectangle 20"/>
          <p:cNvSpPr>
            <a:spLocks noChangeArrowheads="1"/>
          </p:cNvSpPr>
          <p:nvPr/>
        </p:nvSpPr>
        <p:spPr bwMode="auto">
          <a:xfrm>
            <a:off x="-6086" y="-26640"/>
            <a:ext cx="12198085" cy="3598863"/>
          </a:xfrm>
          <a:prstGeom prst="rect">
            <a:avLst/>
          </a:prstGeom>
          <a:solidFill>
            <a:srgbClr val="00A9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>
              <a:effectLst>
                <a:reflection endPos="65000" dist="50800" dir="5400000" sy="-100000" algn="bl" rotWithShape="0"/>
              </a:effectLst>
            </a:endParaRPr>
          </a:p>
        </p:txBody>
      </p:sp>
      <p:sp>
        <p:nvSpPr>
          <p:cNvPr id="6" name="Rectangle 21"/>
          <p:cNvSpPr>
            <a:spLocks noChangeArrowheads="1"/>
          </p:cNvSpPr>
          <p:nvPr/>
        </p:nvSpPr>
        <p:spPr bwMode="auto">
          <a:xfrm>
            <a:off x="10841609" y="6530975"/>
            <a:ext cx="48684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sp>
        <p:nvSpPr>
          <p:cNvPr id="8" name="Rectangle 26"/>
          <p:cNvSpPr>
            <a:spLocks noChangeArrowheads="1"/>
          </p:cNvSpPr>
          <p:nvPr/>
        </p:nvSpPr>
        <p:spPr bwMode="auto">
          <a:xfrm>
            <a:off x="10841609" y="6530975"/>
            <a:ext cx="48684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sp>
        <p:nvSpPr>
          <p:cNvPr id="24064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3621088"/>
            <a:ext cx="7464152" cy="1032048"/>
          </a:xfrm>
        </p:spPr>
        <p:txBody>
          <a:bodyPr/>
          <a:lstStyle>
            <a:lvl1pPr marL="0" indent="0" algn="r">
              <a:buFontTx/>
              <a:buNone/>
              <a:defRPr sz="3200"/>
            </a:lvl1pPr>
          </a:lstStyle>
          <a:p>
            <a:r>
              <a:rPr lang="en-US"/>
              <a:t>Click to edit Master subtitle style</a:t>
            </a:r>
            <a:endParaRPr lang="cs-CZ" dirty="0"/>
          </a:p>
        </p:txBody>
      </p:sp>
      <p:sp>
        <p:nvSpPr>
          <p:cNvPr id="24064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1958976"/>
            <a:ext cx="7464152" cy="1254125"/>
          </a:xfrm>
        </p:spPr>
        <p:txBody>
          <a:bodyPr/>
          <a:lstStyle>
            <a:lvl1pPr algn="r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738600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431801" y="-100013"/>
            <a:ext cx="10265833" cy="72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Klepnutím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lze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upravit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styl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předlohy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nadpisů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9074151" y="-100013"/>
            <a:ext cx="2878667" cy="61960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31801" y="-100013"/>
            <a:ext cx="8439151" cy="61960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dirty="0"/>
          </a:p>
        </p:txBody>
      </p:sp>
      <p:sp>
        <p:nvSpPr>
          <p:cNvPr id="6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38E8744-0EE0-418F-9F78-FB0E984CBE63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1200213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839148-7006-41C4-ABC2-D2A9F4595A63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3198505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1" y="-100013"/>
            <a:ext cx="10265833" cy="72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9E105-8003-4962-AFA0-54D4ABFA0C7D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93127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800" b="1" cap="all"/>
            </a:lvl1pPr>
          </a:lstStyle>
          <a:p>
            <a:r>
              <a:rPr lang="en-US"/>
              <a:t>Click to edit Master title style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FEAC19-CD6C-4528-B09F-367B3931C207}" type="slidenum">
              <a:rPr lang="en-US" altLang="cs-CZ"/>
              <a:pPr/>
              <a:t>‹#›</a:t>
            </a:fld>
            <a:endParaRPr lang="en-US" altLang="cs-CZ"/>
          </a:p>
        </p:txBody>
      </p:sp>
      <p:sp>
        <p:nvSpPr>
          <p:cNvPr id="7" name="Obdélník 6"/>
          <p:cNvSpPr/>
          <p:nvPr userDrawn="1"/>
        </p:nvSpPr>
        <p:spPr bwMode="auto">
          <a:xfrm>
            <a:off x="0" y="0"/>
            <a:ext cx="12192000" cy="54868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cs-CZ" sz="2400" b="1" i="0" u="none" strike="noStrike" cap="none" normalizeH="0" baseline="0">
              <a:ln>
                <a:noFill/>
              </a:ln>
              <a:solidFill>
                <a:srgbClr val="B9000C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096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31800" y="765175"/>
            <a:ext cx="5657851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292851" y="765175"/>
            <a:ext cx="5659967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AC346-A157-4EF4-A06B-3AB421B38C20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2687287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44FB18-8EAF-4DED-A64D-DB11D411D2B0}" type="slidenum">
              <a:rPr lang="en-US" altLang="cs-CZ"/>
              <a:pPr/>
              <a:t>‹#›</a:t>
            </a:fld>
            <a:endParaRPr lang="en-US" altLang="cs-CZ"/>
          </a:p>
        </p:txBody>
      </p:sp>
      <p:sp>
        <p:nvSpPr>
          <p:cNvPr id="9" name="Nadpis 1"/>
          <p:cNvSpPr>
            <a:spLocks noGrp="1"/>
          </p:cNvSpPr>
          <p:nvPr>
            <p:ph type="title"/>
          </p:nvPr>
        </p:nvSpPr>
        <p:spPr>
          <a:xfrm>
            <a:off x="431801" y="-100013"/>
            <a:ext cx="10265833" cy="720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88370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31801" y="-100013"/>
            <a:ext cx="10265833" cy="72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Klepnutím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lze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upravit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styl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předlohy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nadpisů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766733" y="692697"/>
            <a:ext cx="6815667" cy="543346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Zástupný symbol pro číslo snímku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B9C9DCE-74AD-40A2-919B-1CC767854C98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2417355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31801" y="-100013"/>
            <a:ext cx="10265833" cy="72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Klepnutím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lze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upravit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styl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předlohy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nadpisů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cs-CZ" noProof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Zástupný symbol pro číslo snímku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F6DA920-88DF-466E-B7A8-39DA64F1E1EB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285334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DE718B-A6F6-45FB-B0EA-3A4F7A6FC695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3459241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kupina 2"/>
          <p:cNvGrpSpPr/>
          <p:nvPr userDrawn="1"/>
        </p:nvGrpSpPr>
        <p:grpSpPr>
          <a:xfrm>
            <a:off x="0" y="1"/>
            <a:ext cx="12192000" cy="547688"/>
            <a:chOff x="0" y="1"/>
            <a:chExt cx="12192000" cy="547688"/>
          </a:xfrm>
          <a:solidFill>
            <a:srgbClr val="E5E5E5"/>
          </a:solidFill>
        </p:grpSpPr>
        <p:sp>
          <p:nvSpPr>
            <p:cNvPr id="18443" name="Rectangle 11"/>
            <p:cNvSpPr>
              <a:spLocks noChangeArrowheads="1"/>
            </p:cNvSpPr>
            <p:nvPr/>
          </p:nvSpPr>
          <p:spPr bwMode="auto">
            <a:xfrm>
              <a:off x="0" y="1"/>
              <a:ext cx="12192000" cy="512763"/>
            </a:xfrm>
            <a:prstGeom prst="rect">
              <a:avLst/>
            </a:prstGeom>
            <a:grpFill/>
            <a:ln w="9525" cmpd="thinThick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cs-CZ" sz="2400"/>
            </a:p>
          </p:txBody>
        </p:sp>
        <p:sp>
          <p:nvSpPr>
            <p:cNvPr id="18466" name="Rectangle 34"/>
            <p:cNvSpPr>
              <a:spLocks noChangeArrowheads="1"/>
            </p:cNvSpPr>
            <p:nvPr/>
          </p:nvSpPr>
          <p:spPr bwMode="auto">
            <a:xfrm>
              <a:off x="0" y="512764"/>
              <a:ext cx="12192000" cy="34925"/>
            </a:xfrm>
            <a:prstGeom prst="rect">
              <a:avLst/>
            </a:prstGeom>
            <a:grpFill/>
            <a:ln w="9525" cmpd="thinThick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cs-CZ" sz="2400"/>
            </a:p>
          </p:txBody>
        </p:sp>
      </p:grpSp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1" y="-100013"/>
            <a:ext cx="10265833" cy="720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cs-CZ" dirty="0" err="1"/>
              <a:t>Klepnutím</a:t>
            </a:r>
            <a:r>
              <a:rPr lang="en-US" altLang="cs-CZ" dirty="0"/>
              <a:t> </a:t>
            </a:r>
            <a:r>
              <a:rPr lang="en-US" altLang="cs-CZ" dirty="0" err="1"/>
              <a:t>lze</a:t>
            </a:r>
            <a:r>
              <a:rPr lang="en-US" altLang="cs-CZ" dirty="0"/>
              <a:t> </a:t>
            </a:r>
            <a:r>
              <a:rPr lang="en-US" altLang="cs-CZ" dirty="0" err="1"/>
              <a:t>upravit</a:t>
            </a:r>
            <a:r>
              <a:rPr lang="en-US" altLang="cs-CZ" dirty="0"/>
              <a:t> </a:t>
            </a:r>
            <a:r>
              <a:rPr lang="en-US" altLang="cs-CZ" dirty="0" err="1"/>
              <a:t>styl</a:t>
            </a:r>
            <a:r>
              <a:rPr lang="en-US" altLang="cs-CZ" dirty="0"/>
              <a:t> </a:t>
            </a:r>
            <a:r>
              <a:rPr lang="en-US" altLang="cs-CZ" dirty="0" err="1"/>
              <a:t>předlohy</a:t>
            </a:r>
            <a:r>
              <a:rPr lang="en-US" altLang="cs-CZ" dirty="0"/>
              <a:t> </a:t>
            </a:r>
            <a:r>
              <a:rPr lang="en-US" altLang="cs-CZ" dirty="0" err="1"/>
              <a:t>nadpisů</a:t>
            </a:r>
            <a:r>
              <a:rPr lang="en-US" altLang="cs-CZ" dirty="0"/>
              <a:t>.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1" y="765175"/>
            <a:ext cx="11521017" cy="6034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cs-CZ" dirty="0" err="1"/>
              <a:t>Klepnutím</a:t>
            </a:r>
            <a:r>
              <a:rPr lang="en-US" altLang="cs-CZ" dirty="0"/>
              <a:t> </a:t>
            </a:r>
            <a:r>
              <a:rPr lang="en-US" altLang="cs-CZ" dirty="0" err="1"/>
              <a:t>lze</a:t>
            </a:r>
            <a:r>
              <a:rPr lang="en-US" altLang="cs-CZ" dirty="0"/>
              <a:t> </a:t>
            </a:r>
            <a:r>
              <a:rPr lang="en-US" altLang="cs-CZ" dirty="0" err="1"/>
              <a:t>upravit</a:t>
            </a:r>
            <a:r>
              <a:rPr lang="en-US" altLang="cs-CZ" dirty="0"/>
              <a:t> </a:t>
            </a:r>
            <a:r>
              <a:rPr lang="en-US" altLang="cs-CZ" dirty="0" err="1"/>
              <a:t>styly</a:t>
            </a:r>
            <a:r>
              <a:rPr lang="en-US" altLang="cs-CZ" dirty="0"/>
              <a:t> </a:t>
            </a:r>
            <a:r>
              <a:rPr lang="en-US" altLang="cs-CZ" dirty="0" err="1"/>
              <a:t>předlohy</a:t>
            </a:r>
            <a:r>
              <a:rPr lang="en-US" altLang="cs-CZ" dirty="0"/>
              <a:t> </a:t>
            </a:r>
            <a:r>
              <a:rPr lang="en-US" altLang="cs-CZ" dirty="0" err="1"/>
              <a:t>textu</a:t>
            </a:r>
            <a:r>
              <a:rPr lang="en-US" altLang="cs-CZ" dirty="0"/>
              <a:t>.</a:t>
            </a:r>
          </a:p>
          <a:p>
            <a:pPr lvl="1"/>
            <a:r>
              <a:rPr lang="en-US" altLang="cs-CZ" dirty="0" err="1"/>
              <a:t>Druhá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  <a:p>
            <a:pPr lvl="2"/>
            <a:r>
              <a:rPr lang="en-US" altLang="cs-CZ" dirty="0" err="1"/>
              <a:t>Třetí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  <a:p>
            <a:pPr lvl="3"/>
            <a:r>
              <a:rPr lang="en-US" altLang="cs-CZ" dirty="0" err="1"/>
              <a:t>Čtvrtá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  <a:p>
            <a:pPr lvl="4"/>
            <a:r>
              <a:rPr lang="en-US" altLang="cs-CZ" dirty="0" err="1"/>
              <a:t>Pátá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30000" y="6524626"/>
            <a:ext cx="569384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b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A689CB1D-D8FD-4B5B-916F-DD5C38307548}" type="slidenum">
              <a:rPr lang="en-US" altLang="cs-CZ" smtClean="0"/>
              <a:pPr/>
              <a:t>‹#›</a:t>
            </a:fld>
            <a:endParaRPr lang="en-US" altLang="cs-CZ" dirty="0"/>
          </a:p>
        </p:txBody>
      </p:sp>
      <p:sp>
        <p:nvSpPr>
          <p:cNvPr id="18446" name="Rectangle 14"/>
          <p:cNvSpPr>
            <a:spLocks noChangeArrowheads="1"/>
          </p:cNvSpPr>
          <p:nvPr/>
        </p:nvSpPr>
        <p:spPr bwMode="auto">
          <a:xfrm>
            <a:off x="287867" y="115889"/>
            <a:ext cx="63500" cy="288925"/>
          </a:xfrm>
          <a:prstGeom prst="rect">
            <a:avLst/>
          </a:prstGeom>
          <a:solidFill>
            <a:srgbClr val="FE000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FontTx/>
              <a:buNone/>
              <a:defRPr/>
            </a:pPr>
            <a:endParaRPr lang="cs-CZ" sz="2400" b="0">
              <a:solidFill>
                <a:schemeClr val="tx1"/>
              </a:solidFill>
              <a:latin typeface="Century Gothic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10777335" y="116632"/>
            <a:ext cx="63500" cy="288925"/>
          </a:xfrm>
          <a:prstGeom prst="rect">
            <a:avLst/>
          </a:prstGeom>
          <a:solidFill>
            <a:srgbClr val="00A9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FontTx/>
              <a:buNone/>
              <a:defRPr/>
            </a:pPr>
            <a:endParaRPr lang="cs-CZ" sz="2400" b="0">
              <a:solidFill>
                <a:schemeClr val="tx1"/>
              </a:solidFill>
              <a:latin typeface="Century Gothic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C8B3B4-D8F7-41EB-8A5E-A713505B4007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968508" y="53450"/>
            <a:ext cx="1095817" cy="4389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02" r:id="rId2"/>
    <p:sldLayoutId id="2147483707" r:id="rId3"/>
    <p:sldLayoutId id="2147483703" r:id="rId4"/>
    <p:sldLayoutId id="2147483704" r:id="rId5"/>
    <p:sldLayoutId id="2147483705" r:id="rId6"/>
    <p:sldLayoutId id="2147483710" r:id="rId7"/>
    <p:sldLayoutId id="2147483711" r:id="rId8"/>
    <p:sldLayoutId id="2147483708" r:id="rId9"/>
    <p:sldLayoutId id="2147483712" r:id="rId10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A9E0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600">
          <a:solidFill>
            <a:schemeClr val="tx1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65D974-4EF4-49AF-A8A7-75609950A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08" y="4724401"/>
            <a:ext cx="3133784" cy="1929284"/>
          </a:xfrm>
          <a:prstGeom prst="rect">
            <a:avLst/>
          </a:prstGeom>
        </p:spPr>
      </p:pic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9376" y="1988840"/>
            <a:ext cx="7928506" cy="1254125"/>
          </a:xfrm>
        </p:spPr>
        <p:txBody>
          <a:bodyPr/>
          <a:lstStyle/>
          <a:p>
            <a:r>
              <a:rPr lang="cs-CZ" altLang="cs-CZ" dirty="0">
                <a:latin typeface="Calibri"/>
                <a:ea typeface="Calibri"/>
                <a:cs typeface="Calibri"/>
              </a:rPr>
              <a:t>Renderování </a:t>
            </a:r>
            <a:r>
              <a:rPr lang="cs-CZ" altLang="cs-CZ" dirty="0" err="1">
                <a:latin typeface="Calibri"/>
                <a:ea typeface="Calibri"/>
                <a:cs typeface="Calibri"/>
              </a:rPr>
              <a:t>fraktálů</a:t>
            </a:r>
            <a:r>
              <a:rPr lang="cs-CZ" altLang="cs-CZ" dirty="0">
                <a:latin typeface="Calibri"/>
                <a:ea typeface="Calibri"/>
                <a:cs typeface="Calibri"/>
              </a:rPr>
              <a:t> na GPU</a:t>
            </a:r>
            <a:endParaRPr 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79376" y="3694112"/>
            <a:ext cx="7921674" cy="801687"/>
          </a:xfrm>
        </p:spPr>
        <p:txBody>
          <a:bodyPr/>
          <a:lstStyle/>
          <a:p>
            <a:r>
              <a:rPr lang="cs-CZ" altLang="cs-CZ" dirty="0">
                <a:latin typeface="Calibri"/>
                <a:ea typeface="Calibri"/>
                <a:cs typeface="Calibri"/>
              </a:rPr>
              <a:t>Jakub Antonín </a:t>
            </a:r>
            <a:r>
              <a:rPr lang="cs-CZ" altLang="cs-CZ" dirty="0" err="1">
                <a:latin typeface="Calibri"/>
                <a:ea typeface="Calibri"/>
                <a:cs typeface="Calibri"/>
              </a:rPr>
              <a:t>Štigler</a:t>
            </a:r>
            <a:endParaRPr lang="en-US" dirty="0" err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Cíle</a:t>
            </a:r>
            <a:endParaRPr lang="en-US" dirty="0" err="1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Renderovat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fraktály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na</a:t>
            </a:r>
            <a:r>
              <a:rPr lang="en-US" dirty="0">
                <a:latin typeface="Calibri"/>
                <a:ea typeface="Calibri"/>
                <a:cs typeface="Calibri"/>
              </a:rPr>
              <a:t> GPU</a:t>
            </a:r>
          </a:p>
          <a:p>
            <a:pPr lvl="1">
              <a:buFont typeface="Courier New"/>
              <a:buChar char="o"/>
            </a:pPr>
            <a:r>
              <a:rPr lang="en-US" dirty="0">
                <a:latin typeface="Calibri"/>
                <a:ea typeface="Calibri"/>
                <a:cs typeface="Calibri"/>
              </a:rPr>
              <a:t>Mandelbrot set</a:t>
            </a:r>
            <a:endParaRPr lang="en-US" dirty="0" err="1"/>
          </a:p>
          <a:p>
            <a:pPr lvl="1">
              <a:buFont typeface="Courier New"/>
              <a:buChar char="o"/>
            </a:pPr>
            <a:r>
              <a:rPr lang="en-US" dirty="0">
                <a:latin typeface="Calibri"/>
                <a:ea typeface="Calibri"/>
                <a:cs typeface="Calibri"/>
              </a:rPr>
              <a:t>Julia set</a:t>
            </a:r>
            <a:endParaRPr lang="en-US" dirty="0"/>
          </a:p>
          <a:p>
            <a:pPr lvl="1">
              <a:buFont typeface="Courier New"/>
              <a:buChar char="o"/>
            </a:pPr>
            <a:r>
              <a:rPr lang="en-US" dirty="0" err="1">
                <a:latin typeface="Calibri"/>
                <a:ea typeface="Calibri"/>
                <a:cs typeface="Calibri"/>
              </a:rPr>
              <a:t>Newtonův</a:t>
            </a:r>
            <a:r>
              <a:rPr lang="en-US" dirty="0">
                <a:latin typeface="Calibri"/>
                <a:ea typeface="Calibri"/>
                <a:cs typeface="Calibri"/>
              </a:rPr>
              <a:t> </a:t>
            </a:r>
            <a:r>
              <a:rPr lang="en-US" dirty="0" err="1">
                <a:latin typeface="Calibri"/>
                <a:ea typeface="Calibri"/>
                <a:cs typeface="Calibri"/>
              </a:rPr>
              <a:t>fraktál</a:t>
            </a:r>
            <a:endParaRPr lang="en-US" dirty="0" err="1"/>
          </a:p>
          <a:p>
            <a:pPr lvl="1">
              <a:buFont typeface="Courier New"/>
              <a:buChar char="o"/>
            </a:pPr>
            <a:r>
              <a:rPr lang="en-US" dirty="0">
                <a:latin typeface="Calibri"/>
                <a:ea typeface="Calibri"/>
                <a:cs typeface="Calibri"/>
              </a:rPr>
              <a:t>(</a:t>
            </a:r>
            <a:r>
              <a:rPr lang="en-US" dirty="0" err="1">
                <a:latin typeface="Calibri"/>
                <a:ea typeface="Calibri"/>
                <a:cs typeface="Calibri"/>
              </a:rPr>
              <a:t>případně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další</a:t>
            </a:r>
            <a:r>
              <a:rPr lang="en-US" dirty="0">
                <a:latin typeface="Calibri"/>
                <a:ea typeface="Calibri"/>
                <a:cs typeface="Calibri"/>
              </a:rPr>
              <a:t>)</a:t>
            </a:r>
          </a:p>
          <a:p>
            <a:pPr>
              <a:buFont typeface="Courier New"/>
              <a:buChar char="•"/>
            </a:pPr>
            <a:r>
              <a:rPr lang="en-US" dirty="0" err="1">
                <a:latin typeface="Calibri"/>
                <a:ea typeface="Calibri"/>
                <a:cs typeface="Calibri"/>
              </a:rPr>
              <a:t>Pohyb</a:t>
            </a:r>
            <a:r>
              <a:rPr lang="en-US" dirty="0">
                <a:latin typeface="Calibri"/>
                <a:ea typeface="Calibri"/>
                <a:cs typeface="Calibri"/>
              </a:rPr>
              <a:t> a </a:t>
            </a:r>
            <a:r>
              <a:rPr lang="en-US" dirty="0" err="1">
                <a:latin typeface="Calibri"/>
                <a:ea typeface="Calibri"/>
                <a:cs typeface="Calibri"/>
              </a:rPr>
              <a:t>přibližování</a:t>
            </a:r>
            <a:r>
              <a:rPr lang="en-US" dirty="0">
                <a:latin typeface="Calibri"/>
                <a:ea typeface="Calibri"/>
                <a:cs typeface="Calibri"/>
              </a:rPr>
              <a:t> </a:t>
            </a:r>
            <a:r>
              <a:rPr lang="en-US" dirty="0" err="1">
                <a:latin typeface="Calibri"/>
                <a:ea typeface="Calibri"/>
                <a:cs typeface="Calibri"/>
              </a:rPr>
              <a:t>fraktálů</a:t>
            </a:r>
          </a:p>
          <a:p>
            <a:pPr>
              <a:buFont typeface="Courier New"/>
              <a:buChar char="•"/>
            </a:pPr>
            <a:r>
              <a:rPr lang="en-US" dirty="0" err="1">
                <a:latin typeface="Calibri"/>
                <a:ea typeface="Calibri"/>
                <a:cs typeface="Calibri"/>
              </a:rPr>
              <a:t>Parametry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fraktálů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dají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interaktivně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měnit</a:t>
            </a:r>
          </a:p>
          <a:p>
            <a:pPr lvl="1">
              <a:buFont typeface="Courier New"/>
              <a:buChar char="o"/>
            </a:pPr>
            <a:r>
              <a:rPr lang="en-US" dirty="0" err="1">
                <a:latin typeface="Calibri"/>
                <a:ea typeface="Calibri"/>
                <a:cs typeface="Calibri"/>
              </a:rPr>
              <a:t>Parametr</a:t>
            </a:r>
            <a:r>
              <a:rPr lang="en-US" dirty="0">
                <a:latin typeface="Calibri"/>
                <a:ea typeface="Calibri"/>
                <a:cs typeface="Calibri"/>
              </a:rPr>
              <a:t> pro Julia set</a:t>
            </a:r>
          </a:p>
          <a:p>
            <a:pPr lvl="1">
              <a:buFont typeface="Courier New"/>
              <a:buChar char="o"/>
            </a:pPr>
            <a:r>
              <a:rPr lang="en-US" dirty="0" err="1">
                <a:latin typeface="Calibri"/>
                <a:ea typeface="Calibri"/>
                <a:cs typeface="Calibri"/>
              </a:rPr>
              <a:t>Kořeny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polynomu</a:t>
            </a:r>
            <a:r>
              <a:rPr lang="en-US" dirty="0">
                <a:latin typeface="Calibri"/>
                <a:ea typeface="Calibri"/>
                <a:cs typeface="Calibri"/>
              </a:rPr>
              <a:t> pro </a:t>
            </a:r>
            <a:r>
              <a:rPr lang="en-US" dirty="0" err="1">
                <a:latin typeface="Calibri"/>
                <a:ea typeface="Calibri"/>
                <a:cs typeface="Calibri"/>
              </a:rPr>
              <a:t>newtonův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fraktál</a:t>
            </a:r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2</a:t>
            </a:fld>
            <a:endParaRPr lang="en-US" altLang="cs-CZ" dirty="0"/>
          </a:p>
        </p:txBody>
      </p:sp>
    </p:spTree>
    <p:extLst>
      <p:ext uri="{BB962C8B-B14F-4D97-AF65-F5344CB8AC3E}">
        <p14:creationId xmlns:p14="http://schemas.microsoft.com/office/powerpoint/2010/main" val="401494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A5F23-888C-C43E-1D39-FF9B17D21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Návrh</a:t>
            </a:r>
            <a:r>
              <a:rPr lang="en-US" dirty="0">
                <a:latin typeface="Calibri"/>
                <a:ea typeface="Calibri"/>
                <a:cs typeface="Calibri"/>
              </a:rPr>
              <a:t> </a:t>
            </a:r>
            <a:r>
              <a:rPr lang="en-US" dirty="0" err="1">
                <a:latin typeface="Calibri"/>
                <a:ea typeface="Calibri"/>
                <a:cs typeface="Calibri"/>
              </a:rPr>
              <a:t>aplikace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AFB9B-7971-0CBE-8ED7-2C8957BB2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/>
                <a:ea typeface="Calibri"/>
                <a:cs typeface="Calibri"/>
              </a:rPr>
              <a:t>Hlavní  </a:t>
            </a:r>
            <a:r>
              <a:rPr lang="en-US" dirty="0" err="1">
                <a:latin typeface="Calibri"/>
                <a:ea typeface="Calibri"/>
                <a:cs typeface="Calibri"/>
              </a:rPr>
              <a:t>pohled</a:t>
            </a:r>
            <a:r>
              <a:rPr lang="en-US" dirty="0">
                <a:latin typeface="Calibri"/>
                <a:ea typeface="Calibri"/>
                <a:cs typeface="Calibri"/>
              </a:rPr>
              <a:t> s </a:t>
            </a:r>
            <a:r>
              <a:rPr lang="en-US" dirty="0" err="1">
                <a:latin typeface="Calibri"/>
                <a:ea typeface="Calibri"/>
                <a:cs typeface="Calibri"/>
              </a:rPr>
              <a:t>fraktálem</a:t>
            </a:r>
            <a:endParaRPr lang="en-US" dirty="0" err="1"/>
          </a:p>
          <a:p>
            <a:pPr lvl="1">
              <a:buFont typeface="Courier New"/>
              <a:buChar char="o"/>
            </a:pPr>
            <a:r>
              <a:rPr lang="en-US" dirty="0" err="1">
                <a:latin typeface="Calibri"/>
                <a:ea typeface="Calibri"/>
                <a:cs typeface="Calibri"/>
              </a:rPr>
              <a:t>Ovládáno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myší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>
              <a:buFont typeface="Courier New"/>
              <a:buChar char="•"/>
            </a:pPr>
            <a:r>
              <a:rPr lang="en-US" dirty="0" err="1">
                <a:latin typeface="Calibri"/>
                <a:ea typeface="Calibri"/>
                <a:cs typeface="Calibri"/>
              </a:rPr>
              <a:t>Postranní</a:t>
            </a:r>
            <a:r>
              <a:rPr lang="en-US" dirty="0">
                <a:latin typeface="Calibri"/>
                <a:ea typeface="Calibri"/>
                <a:cs typeface="Calibri"/>
              </a:rPr>
              <a:t> panel s </a:t>
            </a:r>
            <a:r>
              <a:rPr lang="en-US" dirty="0" err="1">
                <a:latin typeface="Calibri"/>
                <a:ea typeface="Calibri"/>
                <a:cs typeface="Calibri"/>
              </a:rPr>
              <a:t>parametry</a:t>
            </a:r>
            <a:endParaRPr lang="en-US" dirty="0" err="1"/>
          </a:p>
          <a:p>
            <a:pPr lvl="1">
              <a:buFont typeface="Courier New"/>
              <a:buChar char="o"/>
            </a:pPr>
            <a:r>
              <a:rPr lang="en-US" dirty="0" err="1">
                <a:latin typeface="Calibri"/>
                <a:ea typeface="Calibri"/>
                <a:cs typeface="Calibri"/>
              </a:rPr>
              <a:t>Parametry</a:t>
            </a:r>
            <a:r>
              <a:rPr lang="en-US" dirty="0">
                <a:latin typeface="Calibri"/>
                <a:ea typeface="Calibri"/>
                <a:cs typeface="Calibri"/>
              </a:rPr>
              <a:t> se </a:t>
            </a:r>
            <a:r>
              <a:rPr lang="en-US" dirty="0" err="1">
                <a:latin typeface="Calibri"/>
                <a:ea typeface="Calibri"/>
                <a:cs typeface="Calibri"/>
              </a:rPr>
              <a:t>mění</a:t>
            </a:r>
            <a:r>
              <a:rPr lang="en-US" dirty="0">
                <a:latin typeface="Calibri"/>
                <a:ea typeface="Calibri"/>
                <a:cs typeface="Calibri"/>
              </a:rPr>
              <a:t> </a:t>
            </a:r>
            <a:r>
              <a:rPr lang="en-US" dirty="0" err="1">
                <a:latin typeface="Calibri"/>
                <a:ea typeface="Calibri"/>
                <a:cs typeface="Calibri"/>
              </a:rPr>
              <a:t>příkazy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>
              <a:buFont typeface="Courier New"/>
              <a:buChar char="•"/>
            </a:pPr>
            <a:r>
              <a:rPr lang="en-US" dirty="0" err="1">
                <a:latin typeface="Calibri"/>
                <a:ea typeface="Calibri"/>
                <a:cs typeface="Calibri"/>
              </a:rPr>
              <a:t>Řádek</a:t>
            </a:r>
            <a:r>
              <a:rPr lang="en-US" dirty="0">
                <a:latin typeface="Calibri"/>
                <a:ea typeface="Calibri"/>
                <a:cs typeface="Calibri"/>
              </a:rPr>
              <a:t> s </a:t>
            </a:r>
            <a:r>
              <a:rPr lang="en-US" dirty="0" err="1">
                <a:latin typeface="Calibri"/>
                <a:ea typeface="Calibri"/>
                <a:cs typeface="Calibri"/>
              </a:rPr>
              <a:t>příkazem</a:t>
            </a:r>
            <a:endParaRPr lang="en-US">
              <a:latin typeface="Calibri"/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dirty="0" err="1">
                <a:latin typeface="Calibri"/>
                <a:ea typeface="Calibri"/>
                <a:cs typeface="Calibri"/>
              </a:rPr>
              <a:t>Automaticky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skryt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>
              <a:buFont typeface="Courier New"/>
              <a:buChar char="•"/>
            </a:pPr>
            <a:r>
              <a:rPr lang="en-US" err="1">
                <a:latin typeface="Calibri"/>
                <a:ea typeface="Calibri"/>
                <a:cs typeface="Calibri"/>
              </a:rPr>
              <a:t>Vedlejší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err="1">
                <a:latin typeface="Calibri"/>
                <a:ea typeface="Calibri"/>
                <a:cs typeface="Calibri"/>
              </a:rPr>
              <a:t>pohled</a:t>
            </a:r>
            <a:r>
              <a:rPr lang="en-US" dirty="0">
                <a:latin typeface="Calibri"/>
                <a:ea typeface="Calibri"/>
                <a:cs typeface="Calibri"/>
              </a:rPr>
              <a:t> pro </a:t>
            </a:r>
            <a:r>
              <a:rPr lang="en-US" err="1">
                <a:latin typeface="Calibri"/>
                <a:ea typeface="Calibri"/>
                <a:cs typeface="Calibri"/>
              </a:rPr>
              <a:t>parametr</a:t>
            </a:r>
            <a:endParaRPr lang="en-US">
              <a:latin typeface="Calibri"/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err="1">
                <a:latin typeface="Calibri"/>
                <a:ea typeface="Calibri"/>
                <a:cs typeface="Calibri"/>
              </a:rPr>
              <a:t>Ovládáno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err="1">
                <a:latin typeface="Calibri"/>
                <a:ea typeface="Calibri"/>
                <a:cs typeface="Calibri"/>
              </a:rPr>
              <a:t>myší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>
              <a:buFont typeface="Courier New"/>
              <a:buChar char="•"/>
            </a:pPr>
            <a:r>
              <a:rPr lang="en-US" dirty="0">
                <a:latin typeface="Calibri"/>
                <a:ea typeface="Calibri"/>
                <a:cs typeface="Calibri"/>
              </a:rPr>
              <a:t>C++, OpenGL, GLFW, ...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28446-86E9-3D0A-E5B2-5937357C2E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/>
              <a:pPr/>
              <a:t>3</a:t>
            </a:fld>
            <a:endParaRPr lang="en-US" altLang="cs-CZ"/>
          </a:p>
        </p:txBody>
      </p:sp>
      <p:pic>
        <p:nvPicPr>
          <p:cNvPr id="7" name="Picture 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FDD7C89A-38B5-6357-5E91-BBE0DF682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227" y="1412483"/>
            <a:ext cx="5883234" cy="403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99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3506-DDA2-3964-12C1-4181D637E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Aktuální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stav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58657-AC0D-7915-57C5-57AF1E41D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/>
                <a:ea typeface="Calibri"/>
                <a:cs typeface="Calibri"/>
              </a:rPr>
              <a:t>Hlavní </a:t>
            </a:r>
            <a:r>
              <a:rPr lang="en-US" dirty="0" err="1">
                <a:latin typeface="Calibri"/>
                <a:ea typeface="Calibri"/>
                <a:cs typeface="Calibri"/>
              </a:rPr>
              <a:t>struktura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aplikace</a:t>
            </a:r>
          </a:p>
          <a:p>
            <a:r>
              <a:rPr lang="en-US" dirty="0" err="1">
                <a:latin typeface="Calibri"/>
                <a:ea typeface="Calibri"/>
                <a:cs typeface="Calibri"/>
              </a:rPr>
              <a:t>Renderování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textu</a:t>
            </a:r>
          </a:p>
          <a:p>
            <a:r>
              <a:rPr lang="en-US" dirty="0" err="1">
                <a:latin typeface="Calibri"/>
                <a:ea typeface="Calibri"/>
                <a:cs typeface="Calibri"/>
              </a:rPr>
              <a:t>Postranní</a:t>
            </a:r>
            <a:r>
              <a:rPr lang="en-US" dirty="0">
                <a:latin typeface="Calibri"/>
                <a:ea typeface="Calibri"/>
                <a:cs typeface="Calibri"/>
              </a:rPr>
              <a:t> panel</a:t>
            </a:r>
          </a:p>
          <a:p>
            <a:r>
              <a:rPr lang="en-US" dirty="0" err="1">
                <a:latin typeface="Calibri"/>
                <a:ea typeface="Calibri"/>
                <a:cs typeface="Calibri"/>
              </a:rPr>
              <a:t>Ovládání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myší</a:t>
            </a:r>
          </a:p>
          <a:p>
            <a:r>
              <a:rPr lang="en-US" dirty="0" err="1">
                <a:latin typeface="Calibri"/>
                <a:ea typeface="Calibri"/>
                <a:cs typeface="Calibri"/>
              </a:rPr>
              <a:t>Základní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příkazy</a:t>
            </a:r>
          </a:p>
          <a:p>
            <a:r>
              <a:rPr lang="en-US" dirty="0">
                <a:latin typeface="Calibri"/>
                <a:ea typeface="Calibri"/>
                <a:cs typeface="Calibri"/>
              </a:rPr>
              <a:t>Mandelbrot set</a:t>
            </a:r>
          </a:p>
          <a:p>
            <a:r>
              <a:rPr lang="en-US" dirty="0" err="1">
                <a:latin typeface="Calibri"/>
                <a:ea typeface="Calibri"/>
                <a:cs typeface="Calibri"/>
              </a:rPr>
              <a:t>Nápověda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498F5-CBE1-8147-E4DE-291BC22FFC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/>
              <a:pPr/>
              <a:t>4</a:t>
            </a:fld>
            <a:endParaRPr lang="en-US" altLang="cs-CZ"/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76E1964-6292-BE49-B4DF-5A6607AA5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9644" y="1016000"/>
            <a:ext cx="7602229" cy="553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763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1273-53D6-A4C5-1481-CBCA19AD7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Zajímavost</a:t>
            </a:r>
            <a:endParaRPr lang="en-US" dirty="0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6A6F65-0085-DC61-6E4A-DB029FDA9D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/>
              <a:pPr/>
              <a:t>5</a:t>
            </a:fld>
            <a:endParaRPr lang="en-US" altLang="cs-CZ"/>
          </a:p>
        </p:txBody>
      </p:sp>
      <p:pic>
        <p:nvPicPr>
          <p:cNvPr id="8" name="Content Placeholder 7" descr="A computer screen shot of a computer screen&#10;&#10;AI-generated content may be incorrect.">
            <a:extLst>
              <a:ext uri="{FF2B5EF4-FFF2-40B4-BE49-F238E27FC236}">
                <a16:creationId xmlns:a16="http://schemas.microsoft.com/office/drawing/2014/main" id="{70892FA5-468E-41CD-C1B5-FB8799538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1407359" y="660072"/>
            <a:ext cx="9379122" cy="6034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37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4F519-7932-1340-B8B1-0E8D720CA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Ukázka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principu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mandelbrot</a:t>
            </a:r>
            <a:r>
              <a:rPr lang="en-US" dirty="0">
                <a:latin typeface="Calibri"/>
                <a:ea typeface="Calibri"/>
                <a:cs typeface="Calibri"/>
              </a:rPr>
              <a:t> 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98DCB-009B-7B5C-7BE0-BFD732DA8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9AF03-BFA8-10B9-41F2-F44C402F0F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/>
              <a:pPr/>
              <a:t>6</a:t>
            </a:fld>
            <a:endParaRPr lang="en-US" altLang="cs-CZ"/>
          </a:p>
        </p:txBody>
      </p:sp>
      <p:pic>
        <p:nvPicPr>
          <p:cNvPr id="5" name="2025-10-18 17-16-47">
            <a:hlinkClick r:id="" action="ppaction://media"/>
            <a:extLst>
              <a:ext uri="{FF2B5EF4-FFF2-40B4-BE49-F238E27FC236}">
                <a16:creationId xmlns:a16="http://schemas.microsoft.com/office/drawing/2014/main" id="{1ADD7B05-257F-36CE-15CB-ACDB8B5802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" y="1036145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42149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E94FD-9136-5FB0-AE14-4477D8EAC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Ukázka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komplexnosti</a:t>
            </a:r>
            <a:r>
              <a:rPr lang="en-US" dirty="0"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</a:rPr>
              <a:t>mandelbrot</a:t>
            </a:r>
            <a:r>
              <a:rPr lang="en-US" dirty="0">
                <a:latin typeface="Calibri"/>
                <a:ea typeface="Calibri"/>
                <a:cs typeface="Calibri"/>
              </a:rPr>
              <a:t>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4B903-2A0B-F1C3-2E2C-3E050FB1B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15D81-04C4-D204-C8F7-03BC4EA39C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/>
              <a:pPr/>
              <a:t>7</a:t>
            </a:fld>
            <a:endParaRPr lang="en-US" altLang="cs-CZ"/>
          </a:p>
        </p:txBody>
      </p:sp>
      <p:pic>
        <p:nvPicPr>
          <p:cNvPr id="5" name="2025-10-18 17-25-29">
            <a:hlinkClick r:id="" action="ppaction://media"/>
            <a:extLst>
              <a:ext uri="{FF2B5EF4-FFF2-40B4-BE49-F238E27FC236}">
                <a16:creationId xmlns:a16="http://schemas.microsoft.com/office/drawing/2014/main" id="{3BC44F2D-2CB7-2267-B6D3-B68101C6DF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" y="1036145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1793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71C02-2D24-B6EC-0F78-4FBB20C8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Děkuji</a:t>
            </a:r>
            <a:r>
              <a:rPr lang="en-US" dirty="0">
                <a:latin typeface="Calibri"/>
                <a:ea typeface="Calibri"/>
                <a:cs typeface="Calibri"/>
              </a:rPr>
              <a:t> za </a:t>
            </a:r>
            <a:r>
              <a:rPr lang="en-US" dirty="0" err="1">
                <a:latin typeface="Calibri"/>
                <a:ea typeface="Calibri"/>
                <a:cs typeface="Calibri"/>
              </a:rPr>
              <a:t>pozornost</a:t>
            </a:r>
            <a:endParaRPr lang="en-US" dirty="0" err="1"/>
          </a:p>
        </p:txBody>
      </p:sp>
      <p:pic>
        <p:nvPicPr>
          <p:cNvPr id="5" name="Content Placeholder 4" descr="A computer screen shot of a blue and yellow fractal&#10;&#10;AI-generated content may be incorrect.">
            <a:extLst>
              <a:ext uri="{FF2B5EF4-FFF2-40B4-BE49-F238E27FC236}">
                <a16:creationId xmlns:a16="http://schemas.microsoft.com/office/drawing/2014/main" id="{60FE55F4-FF91-237B-A59E-4D0F3CB05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969146" y="513857"/>
            <a:ext cx="10266217" cy="634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0773C-7CD0-7625-41F8-7564EAC163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/>
              <a:pPr/>
              <a:t>8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2645721344"/>
      </p:ext>
    </p:extLst>
  </p:cSld>
  <p:clrMapOvr>
    <a:masterClrMapping/>
  </p:clrMapOvr>
</p:sld>
</file>

<file path=ppt/theme/theme1.xml><?xml version="1.0" encoding="utf-8"?>
<a:theme xmlns:a="http://schemas.openxmlformats.org/drawingml/2006/main" name="101021 FIT Calibri">
  <a:themeElements>
    <a:clrScheme name="a2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2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 cap="flat" cmpd="sng" algn="ctr">
          <a:solidFill>
            <a:schemeClr val="accent6">
              <a:lumMod val="7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R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None/>
          <a:tabLst/>
          <a:defRPr kumimoji="0" sz="2400" b="0" i="0" u="none" strike="noStrike" cap="none" normalizeH="0" baseline="0" dirty="0" err="1" smtClean="0">
            <a:ln>
              <a:noFill/>
            </a:ln>
            <a:solidFill>
              <a:schemeClr val="accent6">
                <a:lumMod val="50000"/>
              </a:schemeClr>
            </a:solidFill>
            <a:effectLst/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defRPr>
        </a:defPPr>
      </a:lstStyle>
    </a:spDef>
    <a:lnDef>
      <a:spPr bwMode="auto">
        <a:noFill/>
        <a:ln w="28575" cap="flat" cmpd="sng" algn="ctr">
          <a:solidFill>
            <a:schemeClr val="accent6">
              <a:lumMod val="7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 algn="l">
          <a:buNone/>
          <a:defRPr sz="2600" b="0" dirty="0" err="1" smtClean="0">
            <a:solidFill>
              <a:schemeClr val="tx1"/>
            </a:solidFill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>
    <a:extraClrScheme>
      <a:clrScheme name="a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UXI Slides Template" id="{293E0C09-34D6-4506-9E18-E14DCC86B095}" vid="{BF5BF70E-2EF4-4CB4-90C1-DF7A7B50AA37}"/>
    </a:ext>
  </a:extLst>
</a:theme>
</file>

<file path=ppt/theme/theme2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UXI Slides Template</Template>
  <TotalTime>19</TotalTime>
  <Words>7</Words>
  <Application>Microsoft Office PowerPoint</Application>
  <PresentationFormat>Widescreen</PresentationFormat>
  <Paragraphs>4</Paragraphs>
  <Slides>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101021 FIT Calibri</vt:lpstr>
      <vt:lpstr>Renderování fraktálů na GPU</vt:lpstr>
      <vt:lpstr>Cíle</vt:lpstr>
      <vt:lpstr>Návrh aplikace</vt:lpstr>
      <vt:lpstr>Aktuální stav</vt:lpstr>
      <vt:lpstr>Zajímavost</vt:lpstr>
      <vt:lpstr>Ukázka principu mandelbrot set</vt:lpstr>
      <vt:lpstr>Ukázka komplexnosti mandelbrot set</vt:lpstr>
      <vt:lpstr>Děkuji za pozornost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Essay Title</dc:title>
  <dc:creator>Herout Adam (11830)</dc:creator>
  <cp:lastModifiedBy>Adam Herout</cp:lastModifiedBy>
  <cp:revision>356</cp:revision>
  <dcterms:created xsi:type="dcterms:W3CDTF">2024-02-29T17:22:27Z</dcterms:created>
  <dcterms:modified xsi:type="dcterms:W3CDTF">2025-10-18T15:59:13Z</dcterms:modified>
</cp:coreProperties>
</file>